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60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-86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50CB3-72A0-4A23-80B5-95E330D1B51F}" type="datetimeFigureOut">
              <a:rPr lang="en-US" smtClean="0"/>
              <a:t>3/14/2013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469720-09B3-44D5-942A-F197DB0A5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764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>
                <a:solidFill>
                  <a:srgbClr val="FF0000"/>
                </a:solidFill>
              </a:rPr>
              <a:t>STEVE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877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>
                <a:solidFill>
                  <a:srgbClr val="FF0000"/>
                </a:solidFill>
              </a:rPr>
              <a:t>STEVE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512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>
                <a:solidFill>
                  <a:srgbClr val="FF0000"/>
                </a:solidFill>
              </a:rPr>
              <a:t>STEVE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877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>
                <a:solidFill>
                  <a:srgbClr val="FF0000"/>
                </a:solidFill>
              </a:rPr>
              <a:t>STEVE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877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47FC-D9AC-4B18-A8B4-B4417529838B}" type="datetimeFigureOut">
              <a:rPr lang="en-US" smtClean="0"/>
              <a:t>3/14/2013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C6CD-3FF2-4074-8272-3A2E53F58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028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47FC-D9AC-4B18-A8B4-B4417529838B}" type="datetimeFigureOut">
              <a:rPr lang="en-US" smtClean="0"/>
              <a:t>3/14/2013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C6CD-3FF2-4074-8272-3A2E53F58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712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47FC-D9AC-4B18-A8B4-B4417529838B}" type="datetimeFigureOut">
              <a:rPr lang="en-US" smtClean="0"/>
              <a:t>3/14/2013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C6CD-3FF2-4074-8272-3A2E53F58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566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47FC-D9AC-4B18-A8B4-B4417529838B}" type="datetimeFigureOut">
              <a:rPr lang="en-US" smtClean="0"/>
              <a:t>3/14/2013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C6CD-3FF2-4074-8272-3A2E53F58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974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47FC-D9AC-4B18-A8B4-B4417529838B}" type="datetimeFigureOut">
              <a:rPr lang="en-US" smtClean="0"/>
              <a:t>3/14/2013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C6CD-3FF2-4074-8272-3A2E53F58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371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47FC-D9AC-4B18-A8B4-B4417529838B}" type="datetimeFigureOut">
              <a:rPr lang="en-US" smtClean="0"/>
              <a:t>3/14/2013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C6CD-3FF2-4074-8272-3A2E53F58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076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47FC-D9AC-4B18-A8B4-B4417529838B}" type="datetimeFigureOut">
              <a:rPr lang="en-US" smtClean="0"/>
              <a:t>3/14/2013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C6CD-3FF2-4074-8272-3A2E53F58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073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47FC-D9AC-4B18-A8B4-B4417529838B}" type="datetimeFigureOut">
              <a:rPr lang="en-US" smtClean="0"/>
              <a:t>3/14/2013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C6CD-3FF2-4074-8272-3A2E53F58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208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47FC-D9AC-4B18-A8B4-B4417529838B}" type="datetimeFigureOut">
              <a:rPr lang="en-US" smtClean="0"/>
              <a:t>3/14/2013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C6CD-3FF2-4074-8272-3A2E53F58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33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47FC-D9AC-4B18-A8B4-B4417529838B}" type="datetimeFigureOut">
              <a:rPr lang="en-US" smtClean="0"/>
              <a:t>3/14/2013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C6CD-3FF2-4074-8272-3A2E53F58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830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47FC-D9AC-4B18-A8B4-B4417529838B}" type="datetimeFigureOut">
              <a:rPr lang="en-US" smtClean="0"/>
              <a:t>3/14/2013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C6CD-3FF2-4074-8272-3A2E53F58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94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F47FC-D9AC-4B18-A8B4-B4417529838B}" type="datetimeFigureOut">
              <a:rPr lang="en-US" smtClean="0"/>
              <a:t>3/14/2013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8C6CD-3FF2-4074-8272-3A2E53F58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816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77128156"/>
              </p:ext>
            </p:extLst>
          </p:nvPr>
        </p:nvGraphicFramePr>
        <p:xfrm>
          <a:off x="457200" y="1447800"/>
          <a:ext cx="8229600" cy="1193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62600"/>
                <a:gridCol w="2667000"/>
              </a:tblGrid>
              <a:tr h="1193800">
                <a:tc>
                  <a:txBody>
                    <a:bodyPr/>
                    <a:lstStyle/>
                    <a:p>
                      <a:r>
                        <a:rPr lang="en-US" sz="3600" b="0" dirty="0" smtClean="0">
                          <a:solidFill>
                            <a:schemeClr val="tx1"/>
                          </a:solidFill>
                        </a:rPr>
                        <a:t>Funding Gap as of 2/14/13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b="0" dirty="0" smtClean="0">
                          <a:solidFill>
                            <a:srgbClr val="FF0000"/>
                          </a:solidFill>
                        </a:rPr>
                        <a:t>($1,367,138)</a:t>
                      </a:r>
                      <a:endParaRPr lang="en-US" sz="36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T w="38100" cmpd="sng">
                      <a:noFill/>
                    </a:lnT>
                    <a:noFill/>
                  </a:tcPr>
                </a:tc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0" y="233775"/>
            <a:ext cx="9144000" cy="677108"/>
            <a:chOff x="0" y="118646"/>
            <a:chExt cx="9144000" cy="677108"/>
          </a:xfrm>
        </p:grpSpPr>
        <p:sp>
          <p:nvSpPr>
            <p:cNvPr id="7" name="Rectangle 6"/>
            <p:cNvSpPr/>
            <p:nvPr/>
          </p:nvSpPr>
          <p:spPr>
            <a:xfrm>
              <a:off x="0" y="137160"/>
              <a:ext cx="9144000" cy="64008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457200" y="118646"/>
              <a:ext cx="82296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380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Where We Left Off</a:t>
              </a:r>
              <a:endParaRPr lang="en-US" sz="32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232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233775"/>
            <a:ext cx="9144000" cy="677108"/>
            <a:chOff x="0" y="118646"/>
            <a:chExt cx="9144000" cy="677108"/>
          </a:xfrm>
        </p:grpSpPr>
        <p:sp>
          <p:nvSpPr>
            <p:cNvPr id="3" name="Rectangle 2"/>
            <p:cNvSpPr/>
            <p:nvPr/>
          </p:nvSpPr>
          <p:spPr>
            <a:xfrm>
              <a:off x="0" y="137160"/>
              <a:ext cx="9144000" cy="64008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457200" y="118646"/>
              <a:ext cx="82296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380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Technical Adjustments</a:t>
              </a:r>
              <a:endParaRPr lang="en-US" sz="3200" dirty="0">
                <a:solidFill>
                  <a:prstClr val="black"/>
                </a:solidFill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5791200" y="233775"/>
            <a:ext cx="289559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400"/>
              </a:spcAft>
            </a:pPr>
            <a:r>
              <a:rPr lang="en-US" sz="3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($170,303)</a:t>
            </a:r>
            <a:endParaRPr lang="en-US" sz="32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65244"/>
              </p:ext>
            </p:extLst>
          </p:nvPr>
        </p:nvGraphicFramePr>
        <p:xfrm>
          <a:off x="381000" y="975360"/>
          <a:ext cx="8458200" cy="47526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6033"/>
                <a:gridCol w="1722967"/>
                <a:gridCol w="1879600"/>
                <a:gridCol w="1879600"/>
              </a:tblGrid>
              <a:tr h="1037063"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Expense Change</a:t>
                      </a:r>
                      <a:endParaRPr lang="en-US" sz="24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Revenue Change</a:t>
                      </a:r>
                      <a:endParaRPr lang="en-US" sz="24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Expenses </a:t>
                      </a:r>
                      <a:br>
                        <a:rPr lang="en-US" sz="24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</a:br>
                      <a:r>
                        <a:rPr lang="en-US" sz="24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– Revenues </a:t>
                      </a:r>
                      <a:endParaRPr lang="en-US" sz="24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</a:tr>
              <a:tr h="576146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Eliminate JROTC</a:t>
                      </a:r>
                      <a:endParaRPr lang="en-US" sz="2200" b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b="0" dirty="0" smtClean="0">
                          <a:solidFill>
                            <a:srgbClr val="FF0000"/>
                          </a:solidFill>
                        </a:rPr>
                        <a:t>($111,198)</a:t>
                      </a:r>
                      <a:endParaRPr lang="en-US" sz="22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b="0" dirty="0" smtClean="0">
                          <a:solidFill>
                            <a:srgbClr val="FF0000"/>
                          </a:solidFill>
                        </a:rPr>
                        <a:t>($72,000)</a:t>
                      </a:r>
                      <a:endParaRPr lang="en-US" sz="22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b="0" dirty="0" smtClean="0">
                          <a:solidFill>
                            <a:srgbClr val="FF0000"/>
                          </a:solidFill>
                        </a:rPr>
                        <a:t>($39,198)</a:t>
                      </a:r>
                      <a:endParaRPr lang="en-US" sz="22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748991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Reduce</a:t>
                      </a:r>
                      <a:r>
                        <a:rPr lang="en-US" sz="2200" baseline="0" dirty="0" smtClean="0"/>
                        <a:t> </a:t>
                      </a:r>
                      <a:r>
                        <a:rPr lang="en-US" sz="2200" dirty="0" smtClean="0"/>
                        <a:t>Dental Contribution ($285)</a:t>
                      </a:r>
                      <a:endParaRPr lang="en-US" sz="2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b="0" dirty="0" smtClean="0">
                          <a:solidFill>
                            <a:srgbClr val="FF0000"/>
                          </a:solidFill>
                        </a:rPr>
                        <a:t>($60,507)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/>
                        <a:t>–</a:t>
                      </a:r>
                      <a:endParaRPr lang="en-US" sz="2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b="0" dirty="0" smtClean="0">
                          <a:solidFill>
                            <a:srgbClr val="FF0000"/>
                          </a:solidFill>
                        </a:rPr>
                        <a:t>($60,507)</a:t>
                      </a:r>
                      <a:endParaRPr lang="en-US" sz="22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Correct Group Life Insurance Rate</a:t>
                      </a:r>
                      <a:endParaRPr lang="en-US" sz="2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b="0" dirty="0" smtClean="0"/>
                        <a:t>$616,967</a:t>
                      </a:r>
                      <a:endParaRPr lang="en-US" sz="2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 smtClean="0"/>
                        <a:t>$616,967</a:t>
                      </a:r>
                      <a:r>
                        <a:rPr lang="en-US" sz="2200" b="0" dirty="0"/>
                        <a:t>*</a:t>
                      </a:r>
                      <a:endParaRPr lang="en-US" sz="2200" b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b="0" dirty="0" smtClean="0"/>
                        <a:t>$0</a:t>
                      </a:r>
                      <a:endParaRPr lang="en-US" sz="2200" b="0" dirty="0"/>
                    </a:p>
                  </a:txBody>
                  <a:tcPr anchor="ctr"/>
                </a:tc>
              </a:tr>
              <a:tr h="350520">
                <a:tc>
                  <a:txBody>
                    <a:bodyPr/>
                    <a:lstStyle/>
                    <a:p>
                      <a:r>
                        <a:rPr lang="en-US" sz="2200" b="0" dirty="0" smtClean="0"/>
                        <a:t>Health Insurance</a:t>
                      </a:r>
                      <a:r>
                        <a:rPr lang="en-US" sz="2200" b="0" baseline="0" dirty="0" smtClean="0"/>
                        <a:t> Adjustment</a:t>
                      </a:r>
                      <a:endParaRPr lang="en-US" sz="2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b="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($100,000)</a:t>
                      </a:r>
                      <a:endParaRPr lang="en-US" sz="2200" b="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baseline="0" dirty="0" smtClean="0"/>
                        <a:t>–</a:t>
                      </a:r>
                      <a:endParaRPr lang="en-US" sz="2200" b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b="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($100,000)</a:t>
                      </a:r>
                      <a:endParaRPr lang="en-US" sz="2200" b="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121920">
                <a:tc>
                  <a:txBody>
                    <a:bodyPr/>
                    <a:lstStyle/>
                    <a:p>
                      <a:r>
                        <a:rPr lang="en-US" sz="2200" b="0" dirty="0" smtClean="0"/>
                        <a:t>Lapse Decrease</a:t>
                      </a:r>
                      <a:r>
                        <a:rPr lang="en-US" sz="2200" b="0" baseline="0" dirty="0" smtClean="0"/>
                        <a:t> (Health)</a:t>
                      </a:r>
                      <a:endParaRPr lang="en-US" sz="2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b="0" dirty="0" smtClean="0"/>
                        <a:t>$100,000</a:t>
                      </a:r>
                      <a:endParaRPr lang="en-US" sz="2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baseline="0" dirty="0" smtClean="0"/>
                        <a:t>–</a:t>
                      </a:r>
                      <a:endParaRPr lang="en-US" sz="2200" b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b="0" dirty="0" smtClean="0"/>
                        <a:t>$100,000</a:t>
                      </a:r>
                      <a:endParaRPr lang="en-US" sz="2200" b="0" dirty="0"/>
                    </a:p>
                  </a:txBody>
                  <a:tcPr anchor="ctr"/>
                </a:tc>
              </a:tr>
              <a:tr h="121920">
                <a:tc>
                  <a:txBody>
                    <a:bodyPr/>
                    <a:lstStyle/>
                    <a:p>
                      <a:r>
                        <a:rPr lang="en-US" sz="2200" b="0" dirty="0" smtClean="0"/>
                        <a:t>Adjust state revenues</a:t>
                      </a:r>
                      <a:endParaRPr lang="en-US" sz="2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/>
                        <a:t>–</a:t>
                      </a:r>
                      <a:endParaRPr lang="en-US" sz="2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b="0" dirty="0" smtClean="0"/>
                        <a:t>$70,598</a:t>
                      </a:r>
                      <a:endParaRPr lang="en-US" sz="2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b="0" dirty="0" smtClean="0">
                          <a:solidFill>
                            <a:srgbClr val="FF0000"/>
                          </a:solidFill>
                        </a:rPr>
                        <a:t>($70,598)</a:t>
                      </a:r>
                      <a:endParaRPr lang="en-US" sz="22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04800" y="6248400"/>
            <a:ext cx="853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*Revenue offset due to increased use of fund balance</a:t>
            </a:r>
            <a:endParaRPr lang="en-US" sz="20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995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00204162"/>
              </p:ext>
            </p:extLst>
          </p:nvPr>
        </p:nvGraphicFramePr>
        <p:xfrm>
          <a:off x="457200" y="1447800"/>
          <a:ext cx="8229600" cy="1193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7400"/>
                <a:gridCol w="2362200"/>
              </a:tblGrid>
              <a:tr h="1193800">
                <a:tc>
                  <a:txBody>
                    <a:bodyPr/>
                    <a:lstStyle/>
                    <a:p>
                      <a:r>
                        <a:rPr lang="en-US" sz="4000" b="0" dirty="0" smtClean="0">
                          <a:solidFill>
                            <a:schemeClr val="tx1"/>
                          </a:solidFill>
                        </a:rPr>
                        <a:t>Increase</a:t>
                      </a:r>
                      <a:r>
                        <a:rPr lang="en-US" sz="4000" b="0" baseline="0" dirty="0" smtClean="0">
                          <a:solidFill>
                            <a:schemeClr val="tx1"/>
                          </a:solidFill>
                        </a:rPr>
                        <a:t> Tax Rate to 76.6¢:</a:t>
                      </a:r>
                      <a:endParaRPr lang="en-US" sz="4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693738" algn="l"/>
                        </a:tabLst>
                      </a:pPr>
                      <a:r>
                        <a:rPr lang="en-US" sz="4000" dirty="0" smtClean="0">
                          <a:solidFill>
                            <a:schemeClr val="tx1"/>
                          </a:solidFill>
                        </a:rPr>
                        <a:t>$607,525</a:t>
                      </a:r>
                      <a:endParaRPr lang="en-US" sz="4000" dirty="0"/>
                    </a:p>
                  </a:txBody>
                  <a:tcPr anchor="ctr">
                    <a:lnL w="12700" cmpd="sng">
                      <a:noFill/>
                    </a:lnL>
                    <a:noFill/>
                  </a:tcPr>
                </a:tc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0" y="233775"/>
            <a:ext cx="9144000" cy="677108"/>
            <a:chOff x="0" y="118646"/>
            <a:chExt cx="9144000" cy="677108"/>
          </a:xfrm>
        </p:grpSpPr>
        <p:sp>
          <p:nvSpPr>
            <p:cNvPr id="7" name="Rectangle 6"/>
            <p:cNvSpPr/>
            <p:nvPr/>
          </p:nvSpPr>
          <p:spPr>
            <a:xfrm>
              <a:off x="0" y="137160"/>
              <a:ext cx="9144000" cy="64008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457200" y="118646"/>
              <a:ext cx="82296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380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Potential BOS Actions</a:t>
              </a:r>
              <a:endParaRPr lang="en-US" sz="32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6801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94864367"/>
              </p:ext>
            </p:extLst>
          </p:nvPr>
        </p:nvGraphicFramePr>
        <p:xfrm>
          <a:off x="457200" y="1447800"/>
          <a:ext cx="8229600" cy="477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8800"/>
                <a:gridCol w="2590800"/>
              </a:tblGrid>
              <a:tr h="1193800">
                <a:tc>
                  <a:txBody>
                    <a:bodyPr/>
                    <a:lstStyle/>
                    <a:p>
                      <a:r>
                        <a:rPr lang="en-US" sz="3600" b="0" dirty="0" smtClean="0">
                          <a:solidFill>
                            <a:schemeClr val="tx1"/>
                          </a:solidFill>
                        </a:rPr>
                        <a:t>Funding Gap as of 2/14/13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b="0" dirty="0" smtClean="0">
                          <a:solidFill>
                            <a:srgbClr val="FF0000"/>
                          </a:solidFill>
                        </a:rPr>
                        <a:t>($1,367,138)</a:t>
                      </a:r>
                      <a:endParaRPr lang="en-US" sz="36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T w="38100" cmpd="sng">
                      <a:noFill/>
                    </a:lnT>
                    <a:noFill/>
                  </a:tcPr>
                </a:tc>
              </a:tr>
              <a:tr h="1193800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Technical Adjustments</a:t>
                      </a:r>
                      <a:endParaRPr lang="en-US" sz="3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693738" algn="l"/>
                        </a:tabLst>
                      </a:pPr>
                      <a:r>
                        <a:rPr lang="en-US" sz="3600" dirty="0" smtClean="0"/>
                        <a:t>$170,303</a:t>
                      </a:r>
                      <a:endParaRPr lang="en-US" sz="3600" dirty="0"/>
                    </a:p>
                  </a:txBody>
                  <a:tcPr anchor="ctr">
                    <a:lnL w="12700" cmpd="sng">
                      <a:noFill/>
                    </a:lnL>
                    <a:noFill/>
                  </a:tcPr>
                </a:tc>
              </a:tr>
              <a:tr h="1193800">
                <a:tc>
                  <a:txBody>
                    <a:bodyPr/>
                    <a:lstStyle/>
                    <a:p>
                      <a:r>
                        <a:rPr lang="en-US" sz="3600" smtClean="0"/>
                        <a:t>Potential</a:t>
                      </a:r>
                      <a:r>
                        <a:rPr lang="en-US" sz="3600" baseline="0" smtClean="0"/>
                        <a:t> </a:t>
                      </a:r>
                      <a:r>
                        <a:rPr lang="en-US" sz="3600" smtClean="0"/>
                        <a:t>Tax</a:t>
                      </a:r>
                      <a:r>
                        <a:rPr lang="en-US" sz="3600" baseline="0" smtClean="0"/>
                        <a:t> </a:t>
                      </a:r>
                      <a:r>
                        <a:rPr lang="en-US" sz="3600" baseline="0" dirty="0" smtClean="0"/>
                        <a:t>Rate Increase</a:t>
                      </a:r>
                      <a:endParaRPr lang="en-US" sz="3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693738" algn="l"/>
                        </a:tabLst>
                      </a:pPr>
                      <a:r>
                        <a:rPr lang="en-US" sz="3600" dirty="0" smtClean="0"/>
                        <a:t>$607,525</a:t>
                      </a:r>
                      <a:endParaRPr lang="en-US" sz="3600" dirty="0"/>
                    </a:p>
                  </a:txBody>
                  <a:tcPr anchor="ctr">
                    <a:lnL w="12700" cmpd="sng">
                      <a:noFill/>
                    </a:lnL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93800">
                <a:tc>
                  <a:txBody>
                    <a:bodyPr/>
                    <a:lstStyle/>
                    <a:p>
                      <a:r>
                        <a:rPr lang="en-US" sz="3600" b="1" dirty="0" smtClean="0"/>
                        <a:t>Potential Funding Gap</a:t>
                      </a:r>
                      <a:endParaRPr lang="en-US" sz="3600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b="1" dirty="0" smtClean="0">
                          <a:solidFill>
                            <a:srgbClr val="FF0000"/>
                          </a:solidFill>
                        </a:rPr>
                        <a:t>$589,310</a:t>
                      </a:r>
                      <a:endParaRPr lang="en-US" sz="36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0" y="233775"/>
            <a:ext cx="9144000" cy="677108"/>
            <a:chOff x="0" y="118646"/>
            <a:chExt cx="9144000" cy="677108"/>
          </a:xfrm>
        </p:grpSpPr>
        <p:sp>
          <p:nvSpPr>
            <p:cNvPr id="7" name="Rectangle 6"/>
            <p:cNvSpPr/>
            <p:nvPr/>
          </p:nvSpPr>
          <p:spPr>
            <a:xfrm>
              <a:off x="0" y="137160"/>
              <a:ext cx="9144000" cy="64008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457200" y="118646"/>
              <a:ext cx="82296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380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Revised </a:t>
              </a:r>
              <a:r>
                <a:rPr lang="en-US" sz="380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Funding Gap</a:t>
              </a:r>
              <a:endParaRPr lang="en-US" sz="32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477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142</Words>
  <Application>Microsoft Office PowerPoint</Application>
  <PresentationFormat>On-screen Show (4:3)</PresentationFormat>
  <Paragraphs>53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acps</dc:creator>
  <cp:lastModifiedBy>acps</cp:lastModifiedBy>
  <cp:revision>6</cp:revision>
  <dcterms:created xsi:type="dcterms:W3CDTF">2013-03-13T12:50:36Z</dcterms:created>
  <dcterms:modified xsi:type="dcterms:W3CDTF">2013-03-14T22:34:32Z</dcterms:modified>
</cp:coreProperties>
</file>